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349" r:id="rId4"/>
    <p:sldId id="363" r:id="rId5"/>
    <p:sldId id="367" r:id="rId6"/>
    <p:sldId id="368" r:id="rId7"/>
    <p:sldId id="350" r:id="rId8"/>
    <p:sldId id="369" r:id="rId9"/>
    <p:sldId id="351" r:id="rId10"/>
    <p:sldId id="352" r:id="rId11"/>
    <p:sldId id="353" r:id="rId12"/>
    <p:sldId id="354" r:id="rId13"/>
    <p:sldId id="355" r:id="rId14"/>
    <p:sldId id="356" r:id="rId15"/>
    <p:sldId id="357" r:id="rId16"/>
    <p:sldId id="366" r:id="rId17"/>
    <p:sldId id="361" r:id="rId18"/>
  </p:sldIdLst>
  <p:sldSz cx="9144000" cy="6858000" type="screen4x3"/>
  <p:notesSz cx="6805613" cy="99393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200"/>
    <a:srgbClr val="FFCC00"/>
    <a:srgbClr val="6B3727"/>
    <a:srgbClr val="753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45" autoAdjust="0"/>
  </p:normalViewPr>
  <p:slideViewPr>
    <p:cSldViewPr>
      <p:cViewPr varScale="1">
        <p:scale>
          <a:sx n="84" d="100"/>
          <a:sy n="84" d="100"/>
        </p:scale>
        <p:origin x="23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33A2239A-6336-4FA3-B395-93298BE47D9E}" type="datetimeFigureOut">
              <a:rPr lang="en-AU" smtClean="0"/>
              <a:t>29/04/2021</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2673E501-07FB-48CD-A851-8E40E3933A41}" type="slidenum">
              <a:rPr lang="en-AU" smtClean="0"/>
              <a:t>‹#›</a:t>
            </a:fld>
            <a:endParaRPr lang="en-AU"/>
          </a:p>
        </p:txBody>
      </p:sp>
    </p:spTree>
    <p:extLst>
      <p:ext uri="{BB962C8B-B14F-4D97-AF65-F5344CB8AC3E}">
        <p14:creationId xmlns:p14="http://schemas.microsoft.com/office/powerpoint/2010/main" val="26881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1</a:t>
            </a:fld>
            <a:endParaRPr lang="en-AU"/>
          </a:p>
        </p:txBody>
      </p:sp>
    </p:spTree>
    <p:extLst>
      <p:ext uri="{BB962C8B-B14F-4D97-AF65-F5344CB8AC3E}">
        <p14:creationId xmlns:p14="http://schemas.microsoft.com/office/powerpoint/2010/main" val="70919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Self disclosure</a:t>
            </a:r>
          </a:p>
          <a:p>
            <a:pPr marL="171450" indent="-171450">
              <a:buFont typeface="Arial" panose="020B0604020202020204" pitchFamily="34" charset="0"/>
              <a:buChar char="•"/>
            </a:pPr>
            <a:r>
              <a:rPr lang="en-AU" altLang="en-US" dirty="0" smtClean="0"/>
              <a:t>Self-disclosure can be as helpful as it can be damaging if not properly conducted.  The benefits of using self-disclosure include helping our client to not feel alone, decreasing client anxiety and improving our client’s awareness to different viewpoints.  Some disadvantages of applying self-disclosure include moving the focus from the client, taking too much of their time and thus reducing their opportunity to disclose.  Disclosing personal information can be a great way to build rapport but be careful with this one. </a:t>
            </a:r>
          </a:p>
          <a:p>
            <a:pPr marL="171450" indent="-171450">
              <a:buFont typeface="Arial" panose="020B0604020202020204" pitchFamily="34" charset="0"/>
              <a:buChar char="•"/>
            </a:pPr>
            <a:endParaRPr lang="en-AU" altLang="en-US" dirty="0" smtClean="0"/>
          </a:p>
          <a:p>
            <a:pPr marL="0" indent="0">
              <a:buFont typeface="Arial" panose="020B0604020202020204" pitchFamily="34" charset="0"/>
              <a:buNone/>
            </a:pPr>
            <a:r>
              <a:rPr lang="en-AU" altLang="en-US" dirty="0" smtClean="0"/>
              <a:t>Cultural diversity and sensitivity</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Be aware of culture diversity in the population we are working in. Be open to understanding and accepting the cultural differences of others. Be mindful of our own cultures and not to impose our cultures to others. Culture influences a person’s thinking patterns which in turn, influences the person’s emotional reactions and behavioural responses.</a:t>
            </a:r>
            <a:r>
              <a:rPr lang="en-AU" altLang="en-US" dirty="0" smtClean="0"/>
              <a:t> </a:t>
            </a:r>
          </a:p>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11</a:t>
            </a:fld>
            <a:endParaRPr lang="en-AU"/>
          </a:p>
        </p:txBody>
      </p:sp>
    </p:spTree>
    <p:extLst>
      <p:ext uri="{BB962C8B-B14F-4D97-AF65-F5344CB8AC3E}">
        <p14:creationId xmlns:p14="http://schemas.microsoft.com/office/powerpoint/2010/main" val="2331808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smtClean="0"/>
              <a:t>TASK:</a:t>
            </a:r>
            <a:endParaRPr lang="en-AU" altLang="en-US" dirty="0" smtClean="0"/>
          </a:p>
          <a:p>
            <a:r>
              <a:rPr lang="en-AU" altLang="en-US" dirty="0" smtClean="0"/>
              <a:t>Form pairs and position your chairs.  One person will be talking and the other, listening.   Have a conversation about a situation which is causing you concern, either personal or professional.   After a few minutes, reverse the roles.   Now, write down some ways that you felt listened to by the other person, other than making eye contact</a:t>
            </a:r>
          </a:p>
        </p:txBody>
      </p:sp>
      <p:sp>
        <p:nvSpPr>
          <p:cNvPr id="4" name="Slide Number Placeholder 3"/>
          <p:cNvSpPr>
            <a:spLocks noGrp="1"/>
          </p:cNvSpPr>
          <p:nvPr>
            <p:ph type="sldNum" sz="quarter" idx="10"/>
          </p:nvPr>
        </p:nvSpPr>
        <p:spPr/>
        <p:txBody>
          <a:bodyPr/>
          <a:lstStyle/>
          <a:p>
            <a:fld id="{2673E501-07FB-48CD-A851-8E40E3933A41}" type="slidenum">
              <a:rPr lang="en-AU" smtClean="0"/>
              <a:t>13</a:t>
            </a:fld>
            <a:endParaRPr lang="en-AU"/>
          </a:p>
        </p:txBody>
      </p:sp>
    </p:spTree>
    <p:extLst>
      <p:ext uri="{BB962C8B-B14F-4D97-AF65-F5344CB8AC3E}">
        <p14:creationId xmlns:p14="http://schemas.microsoft.com/office/powerpoint/2010/main" val="353183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smtClean="0"/>
              <a:t>Active listening</a:t>
            </a:r>
            <a:r>
              <a:rPr lang="en-AU" dirty="0" smtClean="0"/>
              <a:t> helps to confirm the understanding of both parties.  When interacting, we often wait to speak rather than listen attentively which can cause us to get distracted.  Active listening is a structured way of listening and responding to others, focusing attention on the function of communication objectively.</a:t>
            </a:r>
          </a:p>
          <a:p>
            <a:pPr>
              <a:defRPr/>
            </a:pPr>
            <a:r>
              <a:rPr lang="en-AU" b="1" dirty="0" smtClean="0"/>
              <a:t>Summarising</a:t>
            </a:r>
            <a:r>
              <a:rPr lang="en-AU" dirty="0" smtClean="0"/>
              <a:t> involves taking what someone has said and reducing it down into a sentence or a few sentences that condense what might have taken a few minutes or longer to say.   An example might be:-  “So, you are enjoying your new dog but feel a bit overwhelmed with everything that is involved.”   </a:t>
            </a:r>
          </a:p>
          <a:p>
            <a:pPr>
              <a:defRPr/>
            </a:pPr>
            <a:r>
              <a:rPr lang="en-US" b="1" dirty="0" smtClean="0"/>
              <a:t>Paraphrasing</a:t>
            </a:r>
            <a:r>
              <a:rPr lang="en-US" dirty="0" smtClean="0"/>
              <a:t> involves repeating what has been said by putting it in your own words.  This skill is very useful for helping the client find the exact words they might be looking for, for example:-</a:t>
            </a:r>
            <a:endParaRPr lang="en-AU" dirty="0" smtClean="0"/>
          </a:p>
          <a:p>
            <a:pPr>
              <a:defRPr/>
            </a:pPr>
            <a:r>
              <a:rPr lang="en-US" dirty="0" smtClean="0"/>
              <a:t>Client:  “I am not getting anywhere, there’s just so much to learn”</a:t>
            </a:r>
            <a:endParaRPr lang="en-AU" dirty="0" smtClean="0"/>
          </a:p>
          <a:p>
            <a:pPr>
              <a:defRPr/>
            </a:pPr>
            <a:r>
              <a:rPr lang="en-US" dirty="0" smtClean="0"/>
              <a:t>You:  “you feel overwhelmed?”</a:t>
            </a:r>
            <a:endParaRPr lang="en-AU" dirty="0" smtClean="0"/>
          </a:p>
          <a:p>
            <a:pPr>
              <a:defRPr/>
            </a:pPr>
            <a:r>
              <a:rPr lang="en-US" dirty="0" smtClean="0"/>
              <a:t>Client:  Yes, actually I am feeling so overwhelmed”.</a:t>
            </a:r>
            <a:endParaRPr lang="en-AU" dirty="0" smtClean="0"/>
          </a:p>
          <a:p>
            <a:pPr>
              <a:defRPr/>
            </a:pPr>
            <a:r>
              <a:rPr lang="en-AU" b="1" dirty="0" smtClean="0"/>
              <a:t>Minimal Encouragers </a:t>
            </a:r>
            <a:r>
              <a:rPr lang="en-AU" dirty="0" smtClean="0"/>
              <a:t>are small signals that let our clients know that we are listening and understanding.  Words like “uh-huh”, “yes” and “mmm” show that you are engaged in listening.  These small words encourage the client to talk, with minimum interruption or influence.  Once the client begins to talk, well placed minimal encouragers will not interrupt their thoughts, but may encourage them to reveal even more.</a:t>
            </a:r>
          </a:p>
          <a:p>
            <a:pPr>
              <a:defRPr/>
            </a:pPr>
            <a:r>
              <a:rPr lang="en-US" b="1" dirty="0" smtClean="0"/>
              <a:t>Closed questions</a:t>
            </a:r>
            <a:r>
              <a:rPr lang="en-US" dirty="0" smtClean="0"/>
              <a:t> are a great way to break or interrupt a long ramble.   Quite simply, closed questions can be answered with one word, for example, yes or no.  They have the following characteristics:</a:t>
            </a:r>
            <a:endParaRPr lang="en-AU" dirty="0" smtClean="0"/>
          </a:p>
          <a:p>
            <a:pPr>
              <a:defRPr/>
            </a:pPr>
            <a:r>
              <a:rPr lang="en-US" dirty="0" smtClean="0"/>
              <a:t>they give you </a:t>
            </a:r>
            <a:r>
              <a:rPr lang="en-US" b="1" dirty="0" smtClean="0"/>
              <a:t>facts</a:t>
            </a:r>
            <a:endParaRPr lang="en-AU" dirty="0" smtClean="0"/>
          </a:p>
          <a:p>
            <a:pPr>
              <a:defRPr/>
            </a:pPr>
            <a:r>
              <a:rPr lang="en-US" dirty="0" smtClean="0"/>
              <a:t>they are </a:t>
            </a:r>
            <a:r>
              <a:rPr lang="en-US" b="1" dirty="0" smtClean="0"/>
              <a:t>easy</a:t>
            </a:r>
            <a:r>
              <a:rPr lang="en-US" dirty="0" smtClean="0"/>
              <a:t> to answer</a:t>
            </a:r>
            <a:endParaRPr lang="en-AU" dirty="0" smtClean="0"/>
          </a:p>
          <a:p>
            <a:pPr>
              <a:defRPr/>
            </a:pPr>
            <a:r>
              <a:rPr lang="en-US" dirty="0" smtClean="0"/>
              <a:t>they are </a:t>
            </a:r>
            <a:r>
              <a:rPr lang="en-US" b="1" dirty="0" smtClean="0"/>
              <a:t>quick</a:t>
            </a:r>
            <a:r>
              <a:rPr lang="en-US" dirty="0" smtClean="0"/>
              <a:t> to answer</a:t>
            </a:r>
            <a:endParaRPr lang="en-AU" dirty="0" smtClean="0"/>
          </a:p>
          <a:p>
            <a:pPr>
              <a:defRPr/>
            </a:pPr>
            <a:r>
              <a:rPr lang="en-AU" dirty="0" smtClean="0"/>
              <a:t>they keep </a:t>
            </a:r>
            <a:r>
              <a:rPr lang="en-AU" b="1" dirty="0" smtClean="0"/>
              <a:t>control</a:t>
            </a:r>
            <a:r>
              <a:rPr lang="en-AU" dirty="0" smtClean="0"/>
              <a:t> of the conversation</a:t>
            </a:r>
          </a:p>
          <a:p>
            <a:pPr>
              <a:defRPr/>
            </a:pPr>
            <a:r>
              <a:rPr lang="en-US" b="1" dirty="0" smtClean="0"/>
              <a:t>Open questions</a:t>
            </a:r>
            <a:r>
              <a:rPr lang="en-US" dirty="0" smtClean="0"/>
              <a:t> are likely to receive long answers.  They</a:t>
            </a:r>
            <a:r>
              <a:rPr lang="en-US" b="1" dirty="0" smtClean="0"/>
              <a:t> </a:t>
            </a:r>
            <a:r>
              <a:rPr lang="en-US" dirty="0" smtClean="0"/>
              <a:t>usually</a:t>
            </a:r>
            <a:r>
              <a:rPr lang="en-US" b="1" dirty="0" smtClean="0"/>
              <a:t> </a:t>
            </a:r>
            <a:r>
              <a:rPr lang="en-US" dirty="0" smtClean="0"/>
              <a:t>begin with </a:t>
            </a:r>
            <a:r>
              <a:rPr lang="en-US" b="1" dirty="0" smtClean="0"/>
              <a:t>what, why, how or describe. </a:t>
            </a:r>
            <a:r>
              <a:rPr lang="en-US" dirty="0" smtClean="0"/>
              <a:t>  Using open questions can be scary as they seem to hand the baton of control over to the client.  However, well paced questions do leave you in control as you steer the client’s interest and engage them where you want them to go.   Open questions have the following characteristics:-</a:t>
            </a:r>
            <a:endParaRPr lang="en-AU" dirty="0" smtClean="0"/>
          </a:p>
          <a:p>
            <a:pPr>
              <a:defRPr/>
            </a:pPr>
            <a:r>
              <a:rPr lang="en-US" dirty="0" smtClean="0"/>
              <a:t>they ask the client to</a:t>
            </a:r>
            <a:r>
              <a:rPr lang="en-US" b="1" dirty="0" smtClean="0"/>
              <a:t> think and reflect</a:t>
            </a:r>
            <a:endParaRPr lang="en-AU" dirty="0" smtClean="0"/>
          </a:p>
          <a:p>
            <a:pPr>
              <a:defRPr/>
            </a:pPr>
            <a:r>
              <a:rPr lang="en-US" dirty="0" smtClean="0"/>
              <a:t>they will give you </a:t>
            </a:r>
            <a:r>
              <a:rPr lang="en-US" b="1" dirty="0" smtClean="0"/>
              <a:t>opinions and feelings</a:t>
            </a:r>
            <a:endParaRPr lang="en-AU" dirty="0" smtClean="0"/>
          </a:p>
          <a:p>
            <a:pPr>
              <a:defRPr/>
            </a:pPr>
            <a:r>
              <a:rPr lang="en-US" dirty="0" smtClean="0"/>
              <a:t>they hand control of the conversation over to the </a:t>
            </a:r>
            <a:r>
              <a:rPr lang="en-US" b="1" dirty="0" smtClean="0"/>
              <a:t>client</a:t>
            </a:r>
            <a:endParaRPr lang="en-AU" dirty="0" smtClean="0"/>
          </a:p>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14</a:t>
            </a:fld>
            <a:endParaRPr lang="en-AU"/>
          </a:p>
        </p:txBody>
      </p:sp>
    </p:spTree>
    <p:extLst>
      <p:ext uri="{BB962C8B-B14F-4D97-AF65-F5344CB8AC3E}">
        <p14:creationId xmlns:p14="http://schemas.microsoft.com/office/powerpoint/2010/main" val="140815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play</a:t>
            </a:r>
            <a:r>
              <a:rPr lang="en-US" baseline="0" dirty="0" smtClean="0"/>
              <a:t> different scenarios with the following case studies</a:t>
            </a:r>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15</a:t>
            </a:fld>
            <a:endParaRPr lang="en-AU"/>
          </a:p>
        </p:txBody>
      </p:sp>
    </p:spTree>
    <p:extLst>
      <p:ext uri="{BB962C8B-B14F-4D97-AF65-F5344CB8AC3E}">
        <p14:creationId xmlns:p14="http://schemas.microsoft.com/office/powerpoint/2010/main" val="74568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2</a:t>
            </a:fld>
            <a:endParaRPr lang="en-AU"/>
          </a:p>
        </p:txBody>
      </p:sp>
    </p:spTree>
    <p:extLst>
      <p:ext uri="{BB962C8B-B14F-4D97-AF65-F5344CB8AC3E}">
        <p14:creationId xmlns:p14="http://schemas.microsoft.com/office/powerpoint/2010/main" val="285490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4</a:t>
            </a:fld>
            <a:endParaRPr lang="en-AU"/>
          </a:p>
        </p:txBody>
      </p:sp>
    </p:spTree>
    <p:extLst>
      <p:ext uri="{BB962C8B-B14F-4D97-AF65-F5344CB8AC3E}">
        <p14:creationId xmlns:p14="http://schemas.microsoft.com/office/powerpoint/2010/main" val="294607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smtClean="0"/>
              <a:t>What</a:t>
            </a:r>
            <a:r>
              <a:rPr lang="en-AU" baseline="0" dirty="0" smtClean="0"/>
              <a:t> is professional practice and why is it important?</a:t>
            </a:r>
          </a:p>
        </p:txBody>
      </p:sp>
      <p:sp>
        <p:nvSpPr>
          <p:cNvPr id="4" name="Slide Number Placeholder 3"/>
          <p:cNvSpPr>
            <a:spLocks noGrp="1"/>
          </p:cNvSpPr>
          <p:nvPr>
            <p:ph type="sldNum" sz="quarter" idx="10"/>
          </p:nvPr>
        </p:nvSpPr>
        <p:spPr/>
        <p:txBody>
          <a:bodyPr/>
          <a:lstStyle/>
          <a:p>
            <a:fld id="{2673E501-07FB-48CD-A851-8E40E3933A41}" type="slidenum">
              <a:rPr lang="en-AU" smtClean="0"/>
              <a:t>5</a:t>
            </a:fld>
            <a:endParaRPr lang="en-AU"/>
          </a:p>
        </p:txBody>
      </p:sp>
    </p:spTree>
    <p:extLst>
      <p:ext uri="{BB962C8B-B14F-4D97-AF65-F5344CB8AC3E}">
        <p14:creationId xmlns:p14="http://schemas.microsoft.com/office/powerpoint/2010/main" val="85186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smtClean="0"/>
              <a:t>What is the</a:t>
            </a:r>
            <a:r>
              <a:rPr lang="en-AU" baseline="0" dirty="0" smtClean="0"/>
              <a:t> definition of communication?</a:t>
            </a:r>
          </a:p>
          <a:p>
            <a:pPr>
              <a:defRPr/>
            </a:pPr>
            <a:endParaRPr lang="en-AU" baseline="0" dirty="0" smtClean="0"/>
          </a:p>
          <a:p>
            <a:r>
              <a:rPr lang="en-AU" altLang="en-US" dirty="0" smtClean="0"/>
              <a:t>Communication is the art of sending ones thoughts to others, who then receive and understand these thoughts.  Communicating with people with vision impairment can sometimes be tricky, given this means communicating with people who may not see our reactions or our body language, both of which are important factors which help us transmit our message.  Research suggests that non-verbal channels of communication relay important information and that those channels can sometimes be more powerful than what people actually say.   We should therefore be mindful of non-verbals like voice tone and touch and check in with our clients that our messages are received and understood.</a:t>
            </a:r>
          </a:p>
          <a:p>
            <a:endParaRPr lang="en-AU" altLang="en-US" dirty="0" smtClean="0"/>
          </a:p>
          <a:p>
            <a:r>
              <a:rPr lang="en-AU" altLang="en-US" dirty="0" smtClean="0"/>
              <a:t>Read</a:t>
            </a:r>
            <a:r>
              <a:rPr lang="en-AU" altLang="en-US" baseline="0" dirty="0" smtClean="0"/>
              <a:t> article “Over There”</a:t>
            </a:r>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6</a:t>
            </a:fld>
            <a:endParaRPr lang="en-AU"/>
          </a:p>
        </p:txBody>
      </p:sp>
    </p:spTree>
    <p:extLst>
      <p:ext uri="{BB962C8B-B14F-4D97-AF65-F5344CB8AC3E}">
        <p14:creationId xmlns:p14="http://schemas.microsoft.com/office/powerpoint/2010/main" val="119688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Our role in Guide Dogs Queensland can involve informing and educating our clients as well as sometimes supporting them in their anguish or frustrations.  It goes without saying how important getting our message across is.   When we reflect on a time when we felt really supported and understood, it is often because we felt really listened to.   We might have noticed that the other person didn’t try to ‘solve’ or ‘fix’ our problems but instead affirmed how we felt.   </a:t>
            </a:r>
          </a:p>
          <a:p>
            <a:endParaRPr lang="en-AU" altLang="en-US" dirty="0" smtClean="0"/>
          </a:p>
          <a:p>
            <a:r>
              <a:rPr lang="en-AU" altLang="en-US" dirty="0" smtClean="0"/>
              <a:t>Client</a:t>
            </a:r>
            <a:r>
              <a:rPr lang="en-AU" altLang="en-US" baseline="0" dirty="0" smtClean="0"/>
              <a:t> focused communication</a:t>
            </a:r>
            <a:endParaRPr lang="en-AU" altLang="en-US" dirty="0" smtClean="0"/>
          </a:p>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7</a:t>
            </a:fld>
            <a:endParaRPr lang="en-AU"/>
          </a:p>
        </p:txBody>
      </p:sp>
    </p:spTree>
    <p:extLst>
      <p:ext uri="{BB962C8B-B14F-4D97-AF65-F5344CB8AC3E}">
        <p14:creationId xmlns:p14="http://schemas.microsoft.com/office/powerpoint/2010/main" val="119178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8</a:t>
            </a:fld>
            <a:endParaRPr lang="en-AU"/>
          </a:p>
        </p:txBody>
      </p:sp>
    </p:spTree>
    <p:extLst>
      <p:ext uri="{BB962C8B-B14F-4D97-AF65-F5344CB8AC3E}">
        <p14:creationId xmlns:p14="http://schemas.microsoft.com/office/powerpoint/2010/main" val="91192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Communication styles</a:t>
            </a:r>
          </a:p>
          <a:p>
            <a:pPr marL="171450" indent="-171450">
              <a:buFont typeface="Arial" panose="020B0604020202020204" pitchFamily="34" charset="0"/>
              <a:buChar char="•"/>
            </a:pPr>
            <a:r>
              <a:rPr lang="en-AU" altLang="en-US" dirty="0" smtClean="0"/>
              <a:t>become aware of your client’s language and communication style and where possible, match it</a:t>
            </a:r>
          </a:p>
          <a:p>
            <a:pPr marL="171450" indent="-171450">
              <a:buFont typeface="Arial" panose="020B0604020202020204" pitchFamily="34" charset="0"/>
              <a:buChar char="•"/>
            </a:pPr>
            <a:r>
              <a:rPr lang="en-AU" altLang="en-US" dirty="0" smtClean="0"/>
              <a:t>there are four communication styles </a:t>
            </a:r>
          </a:p>
          <a:p>
            <a:pPr marL="171450" indent="-171450">
              <a:buFont typeface="Arial" panose="020B0604020202020204" pitchFamily="34" charset="0"/>
              <a:buChar char="•"/>
            </a:pPr>
            <a:r>
              <a:rPr lang="en-AU" altLang="en-US" b="1" dirty="0" smtClean="0"/>
              <a:t>DIRECT - </a:t>
            </a:r>
            <a:r>
              <a:rPr lang="en-AU" altLang="en-US" dirty="0" smtClean="0"/>
              <a:t>while no nonsense and to the point, direct communicators require us to tone back our zeal somewhat and keep to task.</a:t>
            </a:r>
          </a:p>
          <a:p>
            <a:pPr marL="171450" indent="-171450">
              <a:buFont typeface="Arial" panose="020B0604020202020204" pitchFamily="34" charset="0"/>
              <a:buChar char="•"/>
            </a:pPr>
            <a:r>
              <a:rPr lang="en-AU" altLang="en-US" b="1" dirty="0" smtClean="0"/>
              <a:t>LIGHT HEARTED - </a:t>
            </a:r>
            <a:r>
              <a:rPr lang="en-AU" altLang="en-US" dirty="0" smtClean="0"/>
              <a:t>they rarely need prompting to provide conversation, but be mindful of your role and keep the session on track to achieve optimum results. </a:t>
            </a:r>
          </a:p>
          <a:p>
            <a:pPr marL="171450" indent="-171450">
              <a:buFont typeface="Arial" panose="020B0604020202020204" pitchFamily="34" charset="0"/>
              <a:buChar char="•"/>
            </a:pPr>
            <a:r>
              <a:rPr lang="en-AU" altLang="en-US" b="1" dirty="0" smtClean="0"/>
              <a:t>HUMOROUS - </a:t>
            </a:r>
            <a:r>
              <a:rPr lang="en-AU" altLang="en-US" dirty="0" smtClean="0"/>
              <a:t>our clients who laugh easily can allow us to show humour of our own, but always ensure that no insensitive or offensive remarks are made.</a:t>
            </a:r>
          </a:p>
          <a:p>
            <a:pPr marL="171450" indent="-171450">
              <a:buFont typeface="Arial" panose="020B0604020202020204" pitchFamily="34" charset="0"/>
              <a:buChar char="•"/>
            </a:pPr>
            <a:r>
              <a:rPr lang="en-AU" altLang="en-US" b="1" dirty="0" smtClean="0"/>
              <a:t>QUIET - </a:t>
            </a:r>
            <a:r>
              <a:rPr lang="en-AU" altLang="en-US" dirty="0" smtClean="0"/>
              <a:t>our quiet clients who say little without prompting, may be shy or nervous and therefore require us to respect their style and scale back accordingly, while also looking for relevant opportunities to ask them to elaborate or contribute.</a:t>
            </a:r>
          </a:p>
        </p:txBody>
      </p:sp>
      <p:sp>
        <p:nvSpPr>
          <p:cNvPr id="4" name="Slide Number Placeholder 3"/>
          <p:cNvSpPr>
            <a:spLocks noGrp="1"/>
          </p:cNvSpPr>
          <p:nvPr>
            <p:ph type="sldNum" sz="quarter" idx="10"/>
          </p:nvPr>
        </p:nvSpPr>
        <p:spPr/>
        <p:txBody>
          <a:bodyPr/>
          <a:lstStyle/>
          <a:p>
            <a:fld id="{2673E501-07FB-48CD-A851-8E40E3933A41}" type="slidenum">
              <a:rPr lang="en-AU" smtClean="0"/>
              <a:t>9</a:t>
            </a:fld>
            <a:endParaRPr lang="en-AU"/>
          </a:p>
        </p:txBody>
      </p:sp>
    </p:spTree>
    <p:extLst>
      <p:ext uri="{BB962C8B-B14F-4D97-AF65-F5344CB8AC3E}">
        <p14:creationId xmlns:p14="http://schemas.microsoft.com/office/powerpoint/2010/main" val="352573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Learning Styles</a:t>
            </a:r>
          </a:p>
          <a:p>
            <a:pPr lvl="0"/>
            <a:r>
              <a:rPr lang="en-AU" sz="1200" kern="1200" dirty="0" smtClean="0">
                <a:solidFill>
                  <a:schemeClr val="tx1"/>
                </a:solidFill>
                <a:effectLst/>
                <a:latin typeface="+mn-lt"/>
                <a:ea typeface="+mn-ea"/>
                <a:cs typeface="+mn-cs"/>
              </a:rPr>
              <a:t>Make note of how our clients express themselves which may reflect their preferred learning technique.</a:t>
            </a:r>
          </a:p>
          <a:p>
            <a:pPr lvl="0"/>
            <a:r>
              <a:rPr lang="en-AU" sz="1200" kern="1200" dirty="0" smtClean="0">
                <a:solidFill>
                  <a:schemeClr val="tx1"/>
                </a:solidFill>
                <a:effectLst/>
                <a:latin typeface="+mn-lt"/>
                <a:ea typeface="+mn-ea"/>
                <a:cs typeface="+mn-cs"/>
              </a:rPr>
              <a:t>We all have a preferred learning style (3 main sensory receivers):</a:t>
            </a:r>
          </a:p>
          <a:p>
            <a:pPr lvl="0"/>
            <a:r>
              <a:rPr lang="en-AU" sz="1200" b="1" kern="1200" dirty="0" smtClean="0">
                <a:solidFill>
                  <a:schemeClr val="tx1"/>
                </a:solidFill>
                <a:effectLst/>
                <a:latin typeface="+mn-lt"/>
                <a:ea typeface="+mn-ea"/>
                <a:cs typeface="+mn-cs"/>
              </a:rPr>
              <a:t>Auditory</a:t>
            </a:r>
            <a:r>
              <a:rPr lang="en-AU" sz="1200" kern="1200" dirty="0" smtClean="0">
                <a:solidFill>
                  <a:schemeClr val="tx1"/>
                </a:solidFill>
                <a:effectLst/>
                <a:latin typeface="+mn-lt"/>
                <a:ea typeface="+mn-ea"/>
                <a:cs typeface="+mn-cs"/>
              </a:rPr>
              <a:t> – Client respond to verbal instructions or expressions. Client may engage in lengthy conversations to understand the process. Take time to allow the client to express and listen or process the information.</a:t>
            </a:r>
          </a:p>
          <a:p>
            <a:pPr lvl="0"/>
            <a:r>
              <a:rPr lang="en-AU" sz="1200" b="1" kern="1200" dirty="0" smtClean="0">
                <a:solidFill>
                  <a:schemeClr val="tx1"/>
                </a:solidFill>
                <a:effectLst/>
                <a:latin typeface="+mn-lt"/>
                <a:ea typeface="+mn-ea"/>
                <a:cs typeface="+mn-cs"/>
              </a:rPr>
              <a:t>Kinaesthetic</a:t>
            </a:r>
            <a:r>
              <a:rPr lang="en-AU" sz="1200" kern="1200" dirty="0" smtClean="0">
                <a:solidFill>
                  <a:schemeClr val="tx1"/>
                </a:solidFill>
                <a:effectLst/>
                <a:latin typeface="+mn-lt"/>
                <a:ea typeface="+mn-ea"/>
                <a:cs typeface="+mn-cs"/>
              </a:rPr>
              <a:t> – Clients respond to physical demonstration. Client prefer that you show them how to perform tasks rather than lengthy verbal descriptors.</a:t>
            </a:r>
          </a:p>
          <a:p>
            <a:r>
              <a:rPr lang="en-AU" sz="1200" b="1" kern="1200" dirty="0" smtClean="0">
                <a:solidFill>
                  <a:schemeClr val="tx1"/>
                </a:solidFill>
                <a:effectLst/>
                <a:latin typeface="+mn-lt"/>
                <a:ea typeface="+mn-ea"/>
                <a:cs typeface="+mn-cs"/>
              </a:rPr>
              <a:t>Visual</a:t>
            </a:r>
            <a:r>
              <a:rPr lang="en-AU" sz="1200" kern="1200" dirty="0" smtClean="0">
                <a:solidFill>
                  <a:schemeClr val="tx1"/>
                </a:solidFill>
                <a:effectLst/>
                <a:latin typeface="+mn-lt"/>
                <a:ea typeface="+mn-ea"/>
                <a:cs typeface="+mn-cs"/>
              </a:rPr>
              <a:t> – Client respond to visual representation of the object or task. Client prefer to have a visual model to supplement verbal descriptions of the task. </a:t>
            </a:r>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10</a:t>
            </a:fld>
            <a:endParaRPr lang="en-AU"/>
          </a:p>
        </p:txBody>
      </p:sp>
    </p:spTree>
    <p:extLst>
      <p:ext uri="{BB962C8B-B14F-4D97-AF65-F5344CB8AC3E}">
        <p14:creationId xmlns:p14="http://schemas.microsoft.com/office/powerpoint/2010/main" val="3945046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GDQ_PPT_Fron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4083051"/>
            <a:ext cx="7772400" cy="1302618"/>
          </a:xfrm>
        </p:spPr>
        <p:txBody>
          <a:bodyPr>
            <a:normAutofit/>
          </a:bodyPr>
          <a:lstStyle>
            <a:lvl1pPr>
              <a:defRPr lang="en-AU" sz="3800" b="1" kern="1200" dirty="0">
                <a:solidFill>
                  <a:srgbClr val="6B3727"/>
                </a:solidFill>
                <a:latin typeface="Arial" pitchFamily="34" charset="0"/>
                <a:ea typeface="+mn-ea"/>
                <a:cs typeface="Arial"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5522193"/>
            <a:ext cx="6400800" cy="6976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DQ_PPT_Foot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extLst>
      <p:ext uri="{BB962C8B-B14F-4D97-AF65-F5344CB8AC3E}">
        <p14:creationId xmlns:p14="http://schemas.microsoft.com/office/powerpoint/2010/main" val="362935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extLst>
      <p:ext uri="{BB962C8B-B14F-4D97-AF65-F5344CB8AC3E}">
        <p14:creationId xmlns:p14="http://schemas.microsoft.com/office/powerpoint/2010/main" val="402993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056D8-18E6-446D-9B7A-5FCB1F16AC3C}" type="datetimeFigureOut">
              <a:rPr lang="en-AU" smtClean="0"/>
              <a:pPr/>
              <a:t>29/04/2021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5DBAF-C2EB-4ADF-85BF-DE8524E6557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656" y="4077072"/>
            <a:ext cx="8278688" cy="1302618"/>
          </a:xfrm>
        </p:spPr>
        <p:txBody>
          <a:bodyPr>
            <a:normAutofit/>
          </a:bodyPr>
          <a:lstStyle/>
          <a:p>
            <a:r>
              <a:rPr lang="en-AU" dirty="0" smtClean="0"/>
              <a:t>Professional Practice</a:t>
            </a:r>
            <a:endParaRPr lang="en-AU" dirty="0"/>
          </a:p>
        </p:txBody>
      </p:sp>
      <p:sp>
        <p:nvSpPr>
          <p:cNvPr id="3" name="Subtitle 2"/>
          <p:cNvSpPr>
            <a:spLocks noGrp="1"/>
          </p:cNvSpPr>
          <p:nvPr>
            <p:ph type="subTitle" idx="1"/>
          </p:nvPr>
        </p:nvSpPr>
        <p:spPr/>
        <p:txBody>
          <a:bodyPr>
            <a:normAutofit/>
          </a:bodyPr>
          <a:lstStyle/>
          <a:p>
            <a:r>
              <a:rPr lang="en-AU" sz="2400" b="1" dirty="0" smtClean="0">
                <a:solidFill>
                  <a:srgbClr val="6B3727"/>
                </a:solidFill>
                <a:latin typeface="Arial" pitchFamily="34" charset="0"/>
                <a:cs typeface="Arial" pitchFamily="34" charset="0"/>
              </a:rPr>
              <a:t>GDMI</a:t>
            </a:r>
            <a:r>
              <a:rPr lang="en-AU" sz="2000" dirty="0" smtClean="0"/>
              <a:t> </a:t>
            </a:r>
            <a:r>
              <a:rPr lang="en-AU" sz="2400" b="1" dirty="0">
                <a:solidFill>
                  <a:srgbClr val="6B3727"/>
                </a:solidFill>
                <a:latin typeface="Arial" pitchFamily="34" charset="0"/>
                <a:cs typeface="Arial" pitchFamily="34" charset="0"/>
              </a:rPr>
              <a:t>CADET TRAINING </a:t>
            </a:r>
            <a:r>
              <a:rPr lang="en-AU" sz="2400" b="1" dirty="0" smtClean="0">
                <a:solidFill>
                  <a:srgbClr val="6B3727"/>
                </a:solidFill>
                <a:latin typeface="Arial" pitchFamily="34" charset="0"/>
                <a:cs typeface="Arial" pitchFamily="34" charset="0"/>
              </a:rPr>
              <a:t>2021</a:t>
            </a:r>
            <a:endParaRPr lang="en-AU" sz="2400" b="1" dirty="0">
              <a:solidFill>
                <a:srgbClr val="6B3727"/>
              </a:solidFill>
              <a:latin typeface="Arial" pitchFamily="34" charset="0"/>
              <a:cs typeface="Arial" pitchFamily="34" charset="0"/>
            </a:endParaRPr>
          </a:p>
          <a:p>
            <a:endParaRPr lang="en-AU"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58"/>
            <a:ext cx="8229600" cy="1143000"/>
          </a:xfrm>
        </p:spPr>
        <p:txBody>
          <a:bodyPr>
            <a:noAutofit/>
          </a:bodyPr>
          <a:lstStyle/>
          <a:p>
            <a:r>
              <a:rPr lang="en-AU" sz="4000" b="1" dirty="0" smtClean="0">
                <a:solidFill>
                  <a:srgbClr val="6B3727"/>
                </a:solidFill>
                <a:latin typeface="Arial" pitchFamily="34" charset="0"/>
                <a:cs typeface="Arial" pitchFamily="34" charset="0"/>
              </a:rPr>
              <a:t>Building Relationships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251520" y="1484784"/>
            <a:ext cx="3744416" cy="4525963"/>
          </a:xfrm>
        </p:spPr>
        <p:txBody>
          <a:bodyPr>
            <a:normAutofit/>
          </a:bodyPr>
          <a:lstStyle/>
          <a:p>
            <a:pPr>
              <a:buBlip>
                <a:blip r:embed="rId4"/>
              </a:buBlip>
            </a:pPr>
            <a:r>
              <a:rPr lang="en-AU" dirty="0" smtClean="0">
                <a:cs typeface="Arial" pitchFamily="34" charset="0"/>
              </a:rPr>
              <a:t>Learning Styles</a:t>
            </a:r>
            <a:endParaRPr lang="en-AU" dirty="0">
              <a:cs typeface="Arial" pitchFamily="34" charset="0"/>
            </a:endParaRPr>
          </a:p>
          <a:p>
            <a:pPr lvl="1">
              <a:buBlip>
                <a:blip r:embed="rId4"/>
              </a:buBlip>
            </a:pPr>
            <a:r>
              <a:rPr lang="en-AU" dirty="0" smtClean="0">
                <a:cs typeface="Arial" pitchFamily="34" charset="0"/>
              </a:rPr>
              <a:t>Auditory</a:t>
            </a:r>
          </a:p>
          <a:p>
            <a:pPr lvl="1">
              <a:buBlip>
                <a:blip r:embed="rId4"/>
              </a:buBlip>
            </a:pPr>
            <a:r>
              <a:rPr lang="en-AU" dirty="0" smtClean="0">
                <a:cs typeface="Arial" pitchFamily="34" charset="0"/>
              </a:rPr>
              <a:t>Visual</a:t>
            </a:r>
          </a:p>
          <a:p>
            <a:pPr lvl="1">
              <a:buBlip>
                <a:blip r:embed="rId4"/>
              </a:buBlip>
            </a:pPr>
            <a:r>
              <a:rPr lang="en-AU" dirty="0" smtClean="0">
                <a:cs typeface="Arial" pitchFamily="34" charset="0"/>
              </a:rPr>
              <a:t>Tactile Kinaesthetic</a:t>
            </a:r>
          </a:p>
          <a:p>
            <a:pPr>
              <a:buBlip>
                <a:blip r:embed="rId4"/>
              </a:buBlip>
            </a:pPr>
            <a:r>
              <a:rPr lang="en-AU" dirty="0" smtClean="0">
                <a:cs typeface="Arial" pitchFamily="34" charset="0"/>
              </a:rPr>
              <a:t>Multiple </a:t>
            </a:r>
            <a:r>
              <a:rPr lang="en-AU" dirty="0" smtClean="0">
                <a:cs typeface="Arial" pitchFamily="34" charset="0"/>
              </a:rPr>
              <a:t>Intelligences</a:t>
            </a:r>
            <a:endParaRPr lang="en-AU" dirty="0" smtClean="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524" y="3789040"/>
            <a:ext cx="4574280" cy="304952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3774" y="1358807"/>
            <a:ext cx="4214499" cy="316087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2414" y="4365104"/>
            <a:ext cx="4133597" cy="2594782"/>
          </a:xfrm>
          <a:prstGeom prst="rect">
            <a:avLst/>
          </a:prstGeom>
        </p:spPr>
      </p:pic>
    </p:spTree>
    <p:custDataLst>
      <p:tags r:id="rId1"/>
    </p:custDataLst>
    <p:extLst>
      <p:ext uri="{BB962C8B-B14F-4D97-AF65-F5344CB8AC3E}">
        <p14:creationId xmlns:p14="http://schemas.microsoft.com/office/powerpoint/2010/main" val="923684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Building Relationships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Self-disclosure</a:t>
            </a:r>
            <a:endParaRPr lang="en-AU" dirty="0">
              <a:cs typeface="Arial" pitchFamily="34" charset="0"/>
            </a:endParaRPr>
          </a:p>
          <a:p>
            <a:pPr>
              <a:buBlip>
                <a:blip r:embed="rId4"/>
              </a:buBlip>
            </a:pPr>
            <a:r>
              <a:rPr lang="en-AU" dirty="0" smtClean="0">
                <a:cs typeface="Arial" pitchFamily="34" charset="0"/>
              </a:rPr>
              <a:t>Cultural </a:t>
            </a:r>
            <a:r>
              <a:rPr lang="en-AU" dirty="0">
                <a:cs typeface="Arial" pitchFamily="34" charset="0"/>
              </a:rPr>
              <a:t>diversity and sensitivity</a:t>
            </a:r>
          </a:p>
          <a:p>
            <a:pPr>
              <a:buBlip>
                <a:blip r:embed="rId4"/>
              </a:buBlip>
            </a:pPr>
            <a:endParaRPr lang="en-AU" dirty="0" smtClean="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89597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Let’s have a break</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12769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Activity</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 Communication</a:t>
            </a:r>
            <a:endParaRPr lang="en-AU" dirty="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966845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Communication Tools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Active </a:t>
            </a:r>
            <a:r>
              <a:rPr lang="en-AU" dirty="0">
                <a:cs typeface="Arial" pitchFamily="34" charset="0"/>
              </a:rPr>
              <a:t>listening</a:t>
            </a:r>
          </a:p>
          <a:p>
            <a:pPr>
              <a:buBlip>
                <a:blip r:embed="rId4"/>
              </a:buBlip>
            </a:pPr>
            <a:r>
              <a:rPr lang="en-AU" dirty="0">
                <a:cs typeface="Arial" pitchFamily="34" charset="0"/>
              </a:rPr>
              <a:t>Summarising</a:t>
            </a:r>
          </a:p>
          <a:p>
            <a:pPr>
              <a:buBlip>
                <a:blip r:embed="rId4"/>
              </a:buBlip>
            </a:pPr>
            <a:r>
              <a:rPr lang="en-AU" dirty="0">
                <a:cs typeface="Arial" pitchFamily="34" charset="0"/>
              </a:rPr>
              <a:t>Paraphrasing</a:t>
            </a:r>
          </a:p>
          <a:p>
            <a:pPr>
              <a:buBlip>
                <a:blip r:embed="rId4"/>
              </a:buBlip>
            </a:pPr>
            <a:r>
              <a:rPr lang="en-AU" dirty="0">
                <a:cs typeface="Arial" pitchFamily="34" charset="0"/>
              </a:rPr>
              <a:t>Minimal encouragers</a:t>
            </a:r>
          </a:p>
          <a:p>
            <a:pPr>
              <a:buBlip>
                <a:blip r:embed="rId4"/>
              </a:buBlip>
            </a:pPr>
            <a:r>
              <a:rPr lang="en-AU" dirty="0">
                <a:cs typeface="Arial" pitchFamily="34" charset="0"/>
              </a:rPr>
              <a:t>Closed questions</a:t>
            </a:r>
          </a:p>
          <a:p>
            <a:pPr>
              <a:buBlip>
                <a:blip r:embed="rId4"/>
              </a:buBlip>
            </a:pPr>
            <a:r>
              <a:rPr lang="en-AU" dirty="0">
                <a:cs typeface="Arial" pitchFamily="34" charset="0"/>
              </a:rPr>
              <a:t>Open questions</a:t>
            </a:r>
          </a:p>
          <a:p>
            <a:pPr>
              <a:buBlip>
                <a:blip r:embed="rId4"/>
              </a:buBlip>
            </a:pPr>
            <a:endParaRPr lang="en-AU" dirty="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8329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Managing communication</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Interrupting politely and respectfully</a:t>
            </a:r>
          </a:p>
          <a:p>
            <a:pPr>
              <a:buBlip>
                <a:blip r:embed="rId4"/>
              </a:buBlip>
            </a:pPr>
            <a:r>
              <a:rPr lang="en-AU" dirty="0" smtClean="0">
                <a:cs typeface="Arial" pitchFamily="34" charset="0"/>
              </a:rPr>
              <a:t>Reluctant client</a:t>
            </a:r>
          </a:p>
          <a:p>
            <a:pPr>
              <a:buBlip>
                <a:blip r:embed="rId4"/>
              </a:buBlip>
            </a:pPr>
            <a:r>
              <a:rPr lang="en-AU" dirty="0" smtClean="0">
                <a:cs typeface="Arial" pitchFamily="34" charset="0"/>
              </a:rPr>
              <a:t>Abuse, passive aggression, or rude clients</a:t>
            </a:r>
          </a:p>
          <a:p>
            <a:pPr>
              <a:buBlip>
                <a:blip r:embed="rId4"/>
              </a:buBlip>
            </a:pPr>
            <a:r>
              <a:rPr lang="en-AU" dirty="0" smtClean="0">
                <a:cs typeface="Arial" pitchFamily="34" charset="0"/>
              </a:rPr>
              <a:t>Difficult client (e.g., argumentative, bad mood, highly emotional)</a:t>
            </a:r>
          </a:p>
          <a:p>
            <a:pPr>
              <a:buBlip>
                <a:blip r:embed="rId4"/>
              </a:buBlip>
            </a:pPr>
            <a:r>
              <a:rPr lang="en-AU" dirty="0" smtClean="0">
                <a:cs typeface="Arial" pitchFamily="34" charset="0"/>
              </a:rPr>
              <a:t>When you get caught off guard (a deer in the spotlight)</a:t>
            </a:r>
            <a:endParaRPr lang="en-AU" dirty="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282733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25144"/>
            <a:ext cx="7772400" cy="1302618"/>
          </a:xfrm>
        </p:spPr>
        <p:txBody>
          <a:bodyPr/>
          <a:lstStyle/>
          <a:p>
            <a:r>
              <a:rPr lang="en-AU" dirty="0" smtClean="0"/>
              <a:t>Let’s practice your skills with some case studies</a:t>
            </a:r>
            <a:endParaRPr lang="en-AU" dirty="0"/>
          </a:p>
        </p:txBody>
      </p:sp>
    </p:spTree>
    <p:extLst>
      <p:ext uri="{BB962C8B-B14F-4D97-AF65-F5344CB8AC3E}">
        <p14:creationId xmlns:p14="http://schemas.microsoft.com/office/powerpoint/2010/main" val="4034766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End of Session 1</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66556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Housekeeping</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smtClean="0">
                <a:cs typeface="Arial" pitchFamily="34" charset="0"/>
              </a:rPr>
              <a:t>Mobile </a:t>
            </a:r>
            <a:r>
              <a:rPr lang="en-AU" dirty="0">
                <a:cs typeface="Arial" pitchFamily="34" charset="0"/>
              </a:rPr>
              <a:t>phones on silent please</a:t>
            </a:r>
          </a:p>
          <a:p>
            <a:pPr>
              <a:buBlip>
                <a:blip r:embed="rId4"/>
              </a:buBlip>
            </a:pPr>
            <a:r>
              <a:rPr lang="en-AU" dirty="0">
                <a:cs typeface="Arial" pitchFamily="34" charset="0"/>
              </a:rPr>
              <a:t>Safety exits, amenities </a:t>
            </a:r>
            <a:r>
              <a:rPr lang="en-AU" dirty="0" err="1" smtClean="0">
                <a:cs typeface="Arial" pitchFamily="34" charset="0"/>
              </a:rPr>
              <a:t>etc</a:t>
            </a:r>
            <a:endParaRPr lang="en-US" dirty="0" smtClean="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Session 1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3"/>
              </a:buBlip>
            </a:pPr>
            <a:r>
              <a:rPr lang="en-AU" dirty="0"/>
              <a:t>Understand professional practice within a human services employment role</a:t>
            </a:r>
            <a:r>
              <a:rPr lang="en-AU" dirty="0" smtClean="0"/>
              <a:t>.</a:t>
            </a:r>
          </a:p>
          <a:p>
            <a:pPr>
              <a:buBlip>
                <a:blip r:embed="rId3"/>
              </a:buBlip>
            </a:pPr>
            <a:r>
              <a:rPr lang="en-AU" dirty="0" smtClean="0">
                <a:cs typeface="Arial" pitchFamily="34" charset="0"/>
              </a:rPr>
              <a:t>To </a:t>
            </a:r>
            <a:r>
              <a:rPr lang="en-AU" dirty="0">
                <a:cs typeface="Arial" pitchFamily="34" charset="0"/>
              </a:rPr>
              <a:t>develop and demonstrate a toolbox of communication skills when working with clients.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501008"/>
            <a:ext cx="2299179" cy="3212976"/>
          </a:xfrm>
          <a:prstGeom prst="rect">
            <a:avLst/>
          </a:prstGeom>
        </p:spPr>
      </p:pic>
    </p:spTree>
    <p:custDataLst>
      <p:tags r:id="rId1"/>
    </p:custDataLst>
    <p:extLst>
      <p:ext uri="{BB962C8B-B14F-4D97-AF65-F5344CB8AC3E}">
        <p14:creationId xmlns:p14="http://schemas.microsoft.com/office/powerpoint/2010/main" val="6302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p Ribbon 6"/>
          <p:cNvSpPr/>
          <p:nvPr/>
        </p:nvSpPr>
        <p:spPr>
          <a:xfrm>
            <a:off x="2699792" y="3769469"/>
            <a:ext cx="6336704" cy="2088232"/>
          </a:xfrm>
          <a:prstGeom prst="ribbon2">
            <a:avLst/>
          </a:prstGeom>
          <a:solidFill>
            <a:srgbClr val="FFC000"/>
          </a:solidFill>
          <a:ln>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Session 2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a:cs typeface="Arial" pitchFamily="34" charset="0"/>
              </a:rPr>
              <a:t>To identify and learn positive self-care strategies for working in the helping </a:t>
            </a:r>
            <a:r>
              <a:rPr lang="en-AU" dirty="0" smtClean="0">
                <a:cs typeface="Arial" pitchFamily="34" charset="0"/>
              </a:rPr>
              <a:t>industry.</a:t>
            </a:r>
            <a:endParaRPr lang="en-AU" dirty="0">
              <a:cs typeface="Arial" pitchFamily="34" charset="0"/>
            </a:endParaRPr>
          </a:p>
        </p:txBody>
      </p:sp>
      <p:sp>
        <p:nvSpPr>
          <p:cNvPr id="5" name="TextBox 4"/>
          <p:cNvSpPr txBox="1"/>
          <p:nvPr/>
        </p:nvSpPr>
        <p:spPr>
          <a:xfrm>
            <a:off x="4644008" y="3971071"/>
            <a:ext cx="2448272" cy="1323439"/>
          </a:xfrm>
          <a:prstGeom prst="rect">
            <a:avLst/>
          </a:prstGeom>
          <a:noFill/>
        </p:spPr>
        <p:txBody>
          <a:bodyPr wrap="square" rtlCol="0">
            <a:spAutoFit/>
          </a:bodyPr>
          <a:lstStyle/>
          <a:p>
            <a:r>
              <a:rPr lang="en-AU" sz="8000" b="1" dirty="0" smtClean="0">
                <a:solidFill>
                  <a:schemeClr val="accent1">
                    <a:lumMod val="75000"/>
                  </a:schemeClr>
                </a:solidFill>
                <a:latin typeface="French Script MT" panose="03020402040607040605" pitchFamily="66" charset="0"/>
              </a:rPr>
              <a:t>YOU</a:t>
            </a:r>
            <a:endParaRPr lang="en-AU" sz="8000" b="1" dirty="0">
              <a:solidFill>
                <a:schemeClr val="accent1">
                  <a:lumMod val="75000"/>
                </a:schemeClr>
              </a:solidFill>
              <a:latin typeface="French Script MT" panose="03020402040607040605" pitchFamily="66" charset="0"/>
            </a:endParaRPr>
          </a:p>
        </p:txBody>
      </p:sp>
    </p:spTree>
    <p:custDataLst>
      <p:tags r:id="rId1"/>
    </p:custDataLst>
    <p:extLst>
      <p:ext uri="{BB962C8B-B14F-4D97-AF65-F5344CB8AC3E}">
        <p14:creationId xmlns:p14="http://schemas.microsoft.com/office/powerpoint/2010/main" val="957196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Session 1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a:t>Understand professional practice within a human services employment role</a:t>
            </a:r>
            <a:r>
              <a:rPr lang="en-AU" dirty="0" smtClean="0"/>
              <a: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3501008"/>
            <a:ext cx="2299179" cy="3212976"/>
          </a:xfrm>
          <a:prstGeom prst="rect">
            <a:avLst/>
          </a:prstGeom>
        </p:spPr>
      </p:pic>
    </p:spTree>
    <p:custDataLst>
      <p:tags r:id="rId1"/>
    </p:custDataLst>
    <p:extLst>
      <p:ext uri="{BB962C8B-B14F-4D97-AF65-F5344CB8AC3E}">
        <p14:creationId xmlns:p14="http://schemas.microsoft.com/office/powerpoint/2010/main" val="337966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Session 1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smtClean="0">
                <a:cs typeface="Arial" pitchFamily="34" charset="0"/>
              </a:rPr>
              <a:t>To </a:t>
            </a:r>
            <a:r>
              <a:rPr lang="en-AU" dirty="0">
                <a:cs typeface="Arial" pitchFamily="34" charset="0"/>
              </a:rPr>
              <a:t>develop and demonstrate a toolbox of communication skills when working with clients.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3501008"/>
            <a:ext cx="2299179" cy="3212976"/>
          </a:xfrm>
          <a:prstGeom prst="rect">
            <a:avLst/>
          </a:prstGeom>
        </p:spPr>
      </p:pic>
    </p:spTree>
    <p:custDataLst>
      <p:tags r:id="rId1"/>
    </p:custDataLst>
    <p:extLst>
      <p:ext uri="{BB962C8B-B14F-4D97-AF65-F5344CB8AC3E}">
        <p14:creationId xmlns:p14="http://schemas.microsoft.com/office/powerpoint/2010/main" val="353058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Communication and Professionalis</a:t>
            </a:r>
            <a:r>
              <a:rPr lang="en-AU" sz="4000" b="1" dirty="0">
                <a:solidFill>
                  <a:srgbClr val="6B3727"/>
                </a:solidFill>
                <a:latin typeface="Arial" pitchFamily="34" charset="0"/>
                <a:cs typeface="Arial" pitchFamily="34" charset="0"/>
              </a:rPr>
              <a:t>m</a:t>
            </a:r>
          </a:p>
        </p:txBody>
      </p:sp>
      <p:sp>
        <p:nvSpPr>
          <p:cNvPr id="3" name="Content Placeholder 2"/>
          <p:cNvSpPr>
            <a:spLocks noGrp="1"/>
          </p:cNvSpPr>
          <p:nvPr>
            <p:ph idx="1"/>
          </p:nvPr>
        </p:nvSpPr>
        <p:spPr/>
        <p:txBody>
          <a:bodyPr>
            <a:normAutofit fontScale="85000" lnSpcReduction="20000"/>
          </a:bodyPr>
          <a:lstStyle/>
          <a:p>
            <a:pPr>
              <a:buBlip>
                <a:blip r:embed="rId4"/>
              </a:buBlip>
            </a:pPr>
            <a:r>
              <a:rPr lang="en-AU" dirty="0" smtClean="0">
                <a:cs typeface="Arial" pitchFamily="34" charset="0"/>
              </a:rPr>
              <a:t>Purpose </a:t>
            </a:r>
            <a:r>
              <a:rPr lang="en-AU" dirty="0">
                <a:cs typeface="Arial" pitchFamily="34" charset="0"/>
              </a:rPr>
              <a:t>of communication</a:t>
            </a:r>
          </a:p>
          <a:p>
            <a:pPr lvl="1">
              <a:buBlip>
                <a:blip r:embed="rId4"/>
              </a:buBlip>
            </a:pPr>
            <a:r>
              <a:rPr lang="en-AU" dirty="0" smtClean="0">
                <a:cs typeface="Arial" pitchFamily="34" charset="0"/>
              </a:rPr>
              <a:t>to build rapport</a:t>
            </a:r>
          </a:p>
          <a:p>
            <a:pPr lvl="1">
              <a:buBlip>
                <a:blip r:embed="rId4"/>
              </a:buBlip>
            </a:pPr>
            <a:r>
              <a:rPr lang="en-AU" dirty="0" smtClean="0">
                <a:cs typeface="Arial" pitchFamily="34" charset="0"/>
              </a:rPr>
              <a:t>to </a:t>
            </a:r>
            <a:r>
              <a:rPr lang="en-AU" dirty="0">
                <a:cs typeface="Arial" pitchFamily="34" charset="0"/>
              </a:rPr>
              <a:t>inform</a:t>
            </a:r>
          </a:p>
          <a:p>
            <a:pPr lvl="1">
              <a:buBlip>
                <a:blip r:embed="rId4"/>
              </a:buBlip>
            </a:pPr>
            <a:r>
              <a:rPr lang="en-AU" dirty="0">
                <a:cs typeface="Arial" pitchFamily="34" charset="0"/>
              </a:rPr>
              <a:t>to educate</a:t>
            </a:r>
          </a:p>
          <a:p>
            <a:pPr lvl="1">
              <a:buBlip>
                <a:blip r:embed="rId4"/>
              </a:buBlip>
            </a:pPr>
            <a:r>
              <a:rPr lang="en-AU" dirty="0">
                <a:cs typeface="Arial" pitchFamily="34" charset="0"/>
              </a:rPr>
              <a:t>to support</a:t>
            </a:r>
          </a:p>
          <a:p>
            <a:pPr lvl="1">
              <a:buBlip>
                <a:blip r:embed="rId4"/>
              </a:buBlip>
            </a:pPr>
            <a:r>
              <a:rPr lang="en-AU" dirty="0">
                <a:cs typeface="Arial" pitchFamily="34" charset="0"/>
              </a:rPr>
              <a:t>to listen</a:t>
            </a:r>
          </a:p>
          <a:p>
            <a:pPr lvl="1">
              <a:buBlip>
                <a:blip r:embed="rId4"/>
              </a:buBlip>
            </a:pPr>
            <a:r>
              <a:rPr lang="en-AU" dirty="0">
                <a:cs typeface="Arial" pitchFamily="34" charset="0"/>
              </a:rPr>
              <a:t>to negotiate</a:t>
            </a:r>
          </a:p>
          <a:p>
            <a:pPr>
              <a:buBlip>
                <a:blip r:embed="rId4"/>
              </a:buBlip>
            </a:pPr>
            <a:endParaRPr lang="en-AU" dirty="0">
              <a:cs typeface="Arial" pitchFamily="34" charset="0"/>
            </a:endParaRPr>
          </a:p>
          <a:p>
            <a:pPr>
              <a:buBlip>
                <a:blip r:embed="rId4"/>
              </a:buBlip>
            </a:pPr>
            <a:r>
              <a:rPr lang="en-AU" dirty="0">
                <a:cs typeface="Arial" pitchFamily="34" charset="0"/>
              </a:rPr>
              <a:t>NOT to …</a:t>
            </a:r>
          </a:p>
          <a:p>
            <a:pPr lvl="1">
              <a:buBlip>
                <a:blip r:embed="rId4"/>
              </a:buBlip>
            </a:pPr>
            <a:r>
              <a:rPr lang="en-AU" dirty="0">
                <a:cs typeface="Arial" pitchFamily="34" charset="0"/>
              </a:rPr>
              <a:t>solve</a:t>
            </a:r>
          </a:p>
          <a:p>
            <a:pPr lvl="1">
              <a:buBlip>
                <a:blip r:embed="rId4"/>
              </a:buBlip>
            </a:pPr>
            <a:r>
              <a:rPr lang="en-AU" dirty="0" smtClean="0">
                <a:cs typeface="Arial" pitchFamily="34" charset="0"/>
              </a:rPr>
              <a:t>fix</a:t>
            </a:r>
            <a:endParaRPr lang="en-AU" dirty="0">
              <a:cs typeface="Arial" pitchFamily="34" charset="0"/>
            </a:endParaRPr>
          </a:p>
          <a:p>
            <a:pPr>
              <a:buBlip>
                <a:blip r:embed="rId4"/>
              </a:buBlip>
            </a:pPr>
            <a:endParaRPr lang="en-AU" dirty="0" smtClean="0">
              <a:cs typeface="Arial" pitchFamily="34" charset="0"/>
            </a:endParaRPr>
          </a:p>
          <a:p>
            <a:pPr>
              <a:buBlip>
                <a:blip r:embed="rId4"/>
              </a:buBlip>
            </a:pPr>
            <a:endParaRPr lang="en-AU" dirty="0">
              <a:latin typeface="Arial" pitchFamily="34" charset="0"/>
              <a:cs typeface="Arial"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057" y="1600200"/>
            <a:ext cx="3569090" cy="527989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5120" y="4240145"/>
            <a:ext cx="4032448" cy="2686933"/>
          </a:xfrm>
          <a:prstGeom prst="rect">
            <a:avLst/>
          </a:prstGeom>
        </p:spPr>
      </p:pic>
    </p:spTree>
    <p:custDataLst>
      <p:tags r:id="rId1"/>
    </p:custDataLst>
    <p:extLst>
      <p:ext uri="{BB962C8B-B14F-4D97-AF65-F5344CB8AC3E}">
        <p14:creationId xmlns:p14="http://schemas.microsoft.com/office/powerpoint/2010/main" val="161990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Building Relationships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Respect for your client</a:t>
            </a:r>
          </a:p>
          <a:p>
            <a:pPr lvl="1">
              <a:buBlip>
                <a:blip r:embed="rId4"/>
              </a:buBlip>
            </a:pPr>
            <a:r>
              <a:rPr lang="en-AU" dirty="0">
                <a:cs typeface="Arial" pitchFamily="34" charset="0"/>
              </a:rPr>
              <a:t>treat your client as if they are important</a:t>
            </a:r>
          </a:p>
          <a:p>
            <a:pPr lvl="1">
              <a:buBlip>
                <a:blip r:embed="rId4"/>
              </a:buBlip>
            </a:pPr>
            <a:r>
              <a:rPr lang="en-AU" dirty="0">
                <a:cs typeface="Arial" pitchFamily="34" charset="0"/>
              </a:rPr>
              <a:t>use their name</a:t>
            </a:r>
          </a:p>
          <a:p>
            <a:pPr lvl="1">
              <a:buBlip>
                <a:blip r:embed="rId4"/>
              </a:buBlip>
            </a:pPr>
            <a:r>
              <a:rPr lang="en-AU" dirty="0">
                <a:cs typeface="Arial" pitchFamily="34" charset="0"/>
              </a:rPr>
              <a:t>return their calls</a:t>
            </a:r>
          </a:p>
          <a:p>
            <a:pPr lvl="1">
              <a:buBlip>
                <a:blip r:embed="rId4"/>
              </a:buBlip>
            </a:pPr>
            <a:r>
              <a:rPr lang="en-AU" dirty="0">
                <a:cs typeface="Arial" pitchFamily="34" charset="0"/>
              </a:rPr>
              <a:t>start sessions on time</a:t>
            </a:r>
          </a:p>
          <a:p>
            <a:pPr lvl="1">
              <a:buBlip>
                <a:blip r:embed="rId4"/>
              </a:buBlip>
            </a:pPr>
            <a:r>
              <a:rPr lang="en-AU" dirty="0">
                <a:cs typeface="Arial" pitchFamily="34" charset="0"/>
              </a:rPr>
              <a:t>dress professionally</a:t>
            </a:r>
          </a:p>
          <a:p>
            <a:pPr lvl="1">
              <a:buBlip>
                <a:blip r:embed="rId4"/>
              </a:buBlip>
            </a:pPr>
            <a:r>
              <a:rPr lang="en-AU" dirty="0">
                <a:cs typeface="Arial" pitchFamily="34" charset="0"/>
              </a:rPr>
              <a:t>have paperwork ready for </a:t>
            </a:r>
            <a:r>
              <a:rPr lang="en-AU" dirty="0" smtClean="0">
                <a:cs typeface="Arial" pitchFamily="34" charset="0"/>
              </a:rPr>
              <a:t>them</a:t>
            </a:r>
            <a:endParaRPr lang="en-AU" dirty="0">
              <a:cs typeface="Arial" pitchFamily="34" charset="0"/>
            </a:endParaRPr>
          </a:p>
        </p:txBody>
      </p:sp>
    </p:spTree>
    <p:custDataLst>
      <p:tags r:id="rId1"/>
    </p:custDataLst>
    <p:extLst>
      <p:ext uri="{BB962C8B-B14F-4D97-AF65-F5344CB8AC3E}">
        <p14:creationId xmlns:p14="http://schemas.microsoft.com/office/powerpoint/2010/main" val="866319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Building Relationships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smtClean="0">
                <a:cs typeface="Arial" pitchFamily="34" charset="0"/>
              </a:rPr>
              <a:t>Communication Styles</a:t>
            </a:r>
            <a:endParaRPr lang="en-AU" dirty="0">
              <a:cs typeface="Arial" pitchFamily="34" charset="0"/>
            </a:endParaRPr>
          </a:p>
          <a:p>
            <a:pPr lvl="1">
              <a:buBlip>
                <a:blip r:embed="rId4"/>
              </a:buBlip>
            </a:pPr>
            <a:r>
              <a:rPr lang="en-AU" dirty="0" smtClean="0">
                <a:cs typeface="Arial" pitchFamily="34" charset="0"/>
              </a:rPr>
              <a:t>direct</a:t>
            </a:r>
            <a:endParaRPr lang="en-AU" dirty="0">
              <a:cs typeface="Arial" pitchFamily="34" charset="0"/>
            </a:endParaRPr>
          </a:p>
          <a:p>
            <a:pPr lvl="1">
              <a:buBlip>
                <a:blip r:embed="rId4"/>
              </a:buBlip>
            </a:pPr>
            <a:r>
              <a:rPr lang="en-AU" dirty="0" smtClean="0">
                <a:cs typeface="Arial" pitchFamily="34" charset="0"/>
              </a:rPr>
              <a:t>light </a:t>
            </a:r>
            <a:r>
              <a:rPr lang="en-AU" dirty="0">
                <a:cs typeface="Arial" pitchFamily="34" charset="0"/>
              </a:rPr>
              <a:t>hearted</a:t>
            </a:r>
          </a:p>
          <a:p>
            <a:pPr lvl="1">
              <a:buBlip>
                <a:blip r:embed="rId4"/>
              </a:buBlip>
            </a:pPr>
            <a:r>
              <a:rPr lang="en-AU" dirty="0" smtClean="0">
                <a:cs typeface="Arial" pitchFamily="34" charset="0"/>
              </a:rPr>
              <a:t>humorous</a:t>
            </a:r>
            <a:endParaRPr lang="en-AU" dirty="0">
              <a:cs typeface="Arial" pitchFamily="34" charset="0"/>
            </a:endParaRPr>
          </a:p>
          <a:p>
            <a:pPr lvl="1">
              <a:buBlip>
                <a:blip r:embed="rId4"/>
              </a:buBlip>
            </a:pPr>
            <a:r>
              <a:rPr lang="en-AU" dirty="0" smtClean="0">
                <a:cs typeface="Arial" pitchFamily="34" charset="0"/>
              </a:rPr>
              <a:t>quiet</a:t>
            </a:r>
            <a:endParaRPr lang="en-AU" dirty="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2780928"/>
            <a:ext cx="5436096" cy="4077072"/>
          </a:xfrm>
          <a:prstGeom prst="rect">
            <a:avLst/>
          </a:prstGeom>
        </p:spPr>
      </p:pic>
    </p:spTree>
    <p:custDataLst>
      <p:tags r:id="rId1"/>
    </p:custDataLst>
    <p:extLst>
      <p:ext uri="{BB962C8B-B14F-4D97-AF65-F5344CB8AC3E}">
        <p14:creationId xmlns:p14="http://schemas.microsoft.com/office/powerpoint/2010/main" val="16315702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DQ NEW Colours">
      <a:dk1>
        <a:sysClr val="windowText" lastClr="000000"/>
      </a:dk1>
      <a:lt1>
        <a:sysClr val="window" lastClr="FFFFFF"/>
      </a:lt1>
      <a:dk2>
        <a:srgbClr val="000000"/>
      </a:dk2>
      <a:lt2>
        <a:srgbClr val="FFFFFF"/>
      </a:lt2>
      <a:accent1>
        <a:srgbClr val="EF82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1394</Words>
  <Application>Microsoft Office PowerPoint</Application>
  <PresentationFormat>On-screen Show (4:3)</PresentationFormat>
  <Paragraphs>127</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French Script MT</vt:lpstr>
      <vt:lpstr>Office Theme</vt:lpstr>
      <vt:lpstr>Professional Practice</vt:lpstr>
      <vt:lpstr>Housekeeping</vt:lpstr>
      <vt:lpstr>Session 1 Objective</vt:lpstr>
      <vt:lpstr>Session 2 Objective</vt:lpstr>
      <vt:lpstr>Session 1 Objective</vt:lpstr>
      <vt:lpstr>Session 1 Objective</vt:lpstr>
      <vt:lpstr>Communication and Professionalism</vt:lpstr>
      <vt:lpstr>Building Relationships</vt:lpstr>
      <vt:lpstr>Building Relationships</vt:lpstr>
      <vt:lpstr>Building Relationships</vt:lpstr>
      <vt:lpstr>Building Relationships</vt:lpstr>
      <vt:lpstr>Let’s have a break</vt:lpstr>
      <vt:lpstr>Activity</vt:lpstr>
      <vt:lpstr>Communication Tools</vt:lpstr>
      <vt:lpstr>Managing communication</vt:lpstr>
      <vt:lpstr>Let’s practice your skills with some case studies</vt:lpstr>
      <vt:lpstr>End of Session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Liberty Moore</dc:creator>
  <cp:lastModifiedBy>Janet Cheong</cp:lastModifiedBy>
  <cp:revision>139</cp:revision>
  <dcterms:created xsi:type="dcterms:W3CDTF">2014-12-14T23:28:06Z</dcterms:created>
  <dcterms:modified xsi:type="dcterms:W3CDTF">2021-04-29T05:48:26Z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B37DDF38-CC1C-4BEB-ADA6-6B9CB2E0C11B</vt:lpwstr>
  </property>
  <property fmtid="{D5CDD505-2E9C-101B-9397-08002B2CF9AE}" pid="3" name="ArticulatePath">
    <vt:lpwstr>GDQ Template Powerpoint</vt:lpwstr>
  </property>
</Properties>
</file>